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notesMasterIdLst>
    <p:notesMasterId r:id="rId2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SLIDE">
    <p:bg>
      <p:bgPr>
        <a:solidFill>
          <a:srgbClr val="1E3A8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114800"/>
            <a:ext cx="9144000" cy="914400"/>
          </a:xfrm>
          <a:prstGeom prst="rect">
            <a:avLst/>
          </a:prstGeom>
          <a:solidFill>
            <a:srgbClr val="2563EB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4754880"/>
            <a:ext cx="82296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846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AI-QIS | Langit Cerah Resources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1003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_SLIDE">
    <p:bg>
      <p:bgPr>
        <a:solidFill>
          <a:srgbClr val="1E3A8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846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3C5FD"/>
                </a:solidFill>
              </a:rPr>
              <a:t>AI-QIS | Langit Cerah Resources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3C5FD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1004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FDBFE"/>
                </a:solidFill>
              </a:rPr>
              <a:t> AI-QIS Quality Innovation Suite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5544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Improve Customer Service Response Time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2743200" y="2651760"/>
            <a:ext cx="36576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83464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2800"/>
              </a:lnSpc>
              <a:buNone/>
            </a:pPr>
            <a:r>
              <a:rPr lang="en-US" sz="1800" dirty="0">
                <a:solidFill>
                  <a:srgbClr val="DBEAFE"/>
                </a:solidFill>
              </a:rPr>
              <a:t>Prepared by: SME Assistant</a:t>
            </a:r>
            <a:endParaRPr lang="en-US" sz="1800" dirty="0"/>
          </a:p>
          <a:p>
            <a:pPr algn="ctr" indent="0" marL="0">
              <a:lnSpc>
                <a:spcPts val="2800"/>
              </a:lnSpc>
              <a:buNone/>
            </a:pPr>
            <a:r>
              <a:rPr lang="en-US" sz="1800" dirty="0">
                <a:solidFill>
                  <a:srgbClr val="DBEAFE"/>
                </a:solidFill>
              </a:rPr>
              <a:t>Department:  Sample Analysis </a:t>
            </a:r>
            <a:endParaRPr lang="en-US" sz="1800" dirty="0"/>
          </a:p>
          <a:p>
            <a:pPr algn="ctr" indent="0" marL="0">
              <a:lnSpc>
                <a:spcPts val="2800"/>
              </a:lnSpc>
              <a:buNone/>
            </a:pPr>
            <a:r>
              <a:rPr lang="en-US" sz="1800" dirty="0">
                <a:solidFill>
                  <a:srgbClr val="DBEAFE"/>
                </a:solidFill>
              </a:rPr>
              <a:t>Report Date: 2025-12-20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3C5FD"/>
                </a:solidFill>
              </a:rPr>
              <a:t>AI-QIS | Langit Cerah Resources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Detailed Tool Outputs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74151"/>
                </a:solidFill>
              </a:rPr>
              <a:t>The following sections present the detailed outputs from each tool used in the project.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65760" y="1280160"/>
            <a:ext cx="8412480" cy="502920"/>
          </a:xfrm>
          <a:prstGeom prst="roundRect">
            <a:avLst/>
          </a:prstGeom>
          <a:solidFill>
            <a:srgbClr val="FEF3C7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280160"/>
            <a:ext cx="73152" cy="5029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3716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</a:rPr>
              <a:t>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14400" y="1353312"/>
            <a:ext cx="320040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📋 Project Charter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206240" y="1353312"/>
            <a:ext cx="438912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Defines scope, goals, team, timeline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8412480" cy="502920"/>
          </a:xfrm>
          <a:prstGeom prst="roundRect">
            <a:avLst/>
          </a:prstGeom>
          <a:solidFill>
            <a:srgbClr val="EFF6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828800"/>
            <a:ext cx="73152" cy="502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19202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914400" y="1901952"/>
            <a:ext cx="320040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📈 Histogram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206240" y="1901952"/>
            <a:ext cx="438912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Distribution analysis of data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377440"/>
            <a:ext cx="8412480" cy="502920"/>
          </a:xfrm>
          <a:prstGeom prst="roundRect">
            <a:avLst/>
          </a:prstGeom>
          <a:solidFill>
            <a:srgbClr val="EFF6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2377440"/>
            <a:ext cx="73152" cy="502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24688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914400" y="2450592"/>
            <a:ext cx="320040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📊 Pareto Chart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206240" y="2450592"/>
            <a:ext cx="438912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Identifies vital few causes (80/20)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65760" y="2926080"/>
            <a:ext cx="8412480" cy="502920"/>
          </a:xfrm>
          <a:prstGeom prst="roundRect">
            <a:avLst/>
          </a:prstGeom>
          <a:solidFill>
            <a:srgbClr val="EFF6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2926080"/>
            <a:ext cx="73152" cy="502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30175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14400" y="2999232"/>
            <a:ext cx="320040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🐟 Fishbone/Ishikawa Diagram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206240" y="2999232"/>
            <a:ext cx="438912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Root cause analysis diagram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474720"/>
            <a:ext cx="8412480" cy="502920"/>
          </a:xfrm>
          <a:prstGeom prst="roundRect">
            <a:avLst/>
          </a:prstGeom>
          <a:solidFill>
            <a:srgbClr val="EFF6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3474720"/>
            <a:ext cx="73152" cy="502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35661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14400" y="3547872"/>
            <a:ext cx="320040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📏 Control Chart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206240" y="3547872"/>
            <a:ext cx="438912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Process stability monitoring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📋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274320" y="210312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Tool 1 of 5: Project Charter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1440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FDBFE"/>
                </a:solidFill>
              </a:rPr>
              <a:t>Defines scope, objectives, timeline, team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0" y="3840480"/>
            <a:ext cx="36576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3C5FD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" y="13716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97706"/>
                </a:solidFill>
              </a:rPr>
              <a:t>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77240" y="1371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📋 Project Charter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0" y="182880"/>
            <a:ext cx="137160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45309"/>
                </a:solidFill>
              </a:rPr>
              <a:t>Planning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804672"/>
            <a:ext cx="4937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Analysis Chart — Data Visualization</a:t>
            </a:r>
            <a:endParaRPr lang="en-US" sz="9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65760" y="1005840"/>
            <a:ext cx="4937760" cy="274320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5669280" y="822960"/>
            <a:ext cx="3017520" cy="2971800"/>
          </a:xfrm>
          <a:prstGeom prst="roundRect">
            <a:avLst/>
          </a:prstGeom>
          <a:solidFill>
            <a:srgbClr val="F8FAFC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806440" y="9144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</a:rPr>
              <a:t>📋 Key Findings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5806440" y="1280160"/>
            <a:ext cx="274320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Problem impacts $2.4M annually in quality costs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Target: 50% defect reduction within 6 months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Scope limited to Assembly Line 3 operations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Success criteria: Cpk ≥ 1.33, scrap rate &lt; 2%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6355080" y="3337560"/>
            <a:ext cx="1645920" cy="292608"/>
          </a:xfrm>
          <a:prstGeom prst="roundRect">
            <a:avLst/>
          </a:prstGeom>
          <a:solidFill>
            <a:srgbClr val="DCFCE7"/>
          </a:solidFill>
          <a:ln w="19050">
            <a:solidFill>
              <a:srgbClr val="16A34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355080" y="3337560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66534"/>
                </a:solidFill>
              </a:rPr>
              <a:t>STABLE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57200" y="3931920"/>
            <a:ext cx="8229600" cy="685800"/>
          </a:xfrm>
          <a:prstGeom prst="roundRect">
            <a:avLst/>
          </a:prstGeom>
          <a:solidFill>
            <a:srgbClr val="F0FDF4"/>
          </a:solidFill>
          <a:ln w="25400">
            <a:solidFill>
              <a:srgbClr val="16A34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94360" y="4005072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</a:rPr>
              <a:t>✅ Recommendation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94360" y="427939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</a:rPr>
              <a:t>Obtain sponsor sign-off and communicate scope to all stakeholders; assign Project Manager; complete within 3 days.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📈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274320" y="210312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Tool 2 of 5: Histogram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1440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FDBFE"/>
                </a:solidFill>
              </a:rPr>
              <a:t>Distribution analysis of data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0" y="3840480"/>
            <a:ext cx="36576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3C5FD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" y="13716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563EB"/>
                </a:solidFill>
              </a:rPr>
              <a:t>2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77240" y="1371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📈 Histogram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0" y="182880"/>
            <a:ext cx="137160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D4ED8"/>
                </a:solidFill>
              </a:rPr>
              <a:t>7QC Tools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804672"/>
            <a:ext cx="4937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Histogram — Distribution (frequency) | LSL/USL Overlay</a:t>
            </a:r>
            <a:endParaRPr lang="en-US" sz="9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65760" y="1005840"/>
            <a:ext cx="4937760" cy="274320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5669280" y="822960"/>
            <a:ext cx="3017520" cy="2971800"/>
          </a:xfrm>
          <a:prstGeom prst="roundRect">
            <a:avLst/>
          </a:prstGeom>
          <a:solidFill>
            <a:srgbClr val="F8FAFC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806440" y="9144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563EB"/>
                </a:solidFill>
              </a:rPr>
              <a:t>📋 Key Findings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5806440" y="1280160"/>
            <a:ext cx="274320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Data analysis completed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Key metrics identified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Improvement opportunities found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See Word report for details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6355080" y="3337560"/>
            <a:ext cx="1645920" cy="292608"/>
          </a:xfrm>
          <a:prstGeom prst="roundRect">
            <a:avLst/>
          </a:prstGeom>
          <a:solidFill>
            <a:srgbClr val="DCFCE7"/>
          </a:solidFill>
          <a:ln w="19050">
            <a:solidFill>
              <a:srgbClr val="16A34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355080" y="3337560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66534"/>
                </a:solidFill>
              </a:rPr>
              <a:t>STABLE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57200" y="3931920"/>
            <a:ext cx="8229600" cy="685800"/>
          </a:xfrm>
          <a:prstGeom prst="roundRect">
            <a:avLst/>
          </a:prstGeom>
          <a:solidFill>
            <a:srgbClr val="F0FDF4"/>
          </a:solidFill>
          <a:ln w="25400">
            <a:solidFill>
              <a:srgbClr val="16A34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94360" y="4005072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</a:rPr>
              <a:t>✅ Recommendation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94360" y="427939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</a:rPr>
              <a:t>Adjust process centering by 0.5σ to reduce off-spec risk; assign Process Engineer; implement by next production run.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📊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274320" y="210312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Tool 3 of 5: Pareto Chart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1440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FDBFE"/>
                </a:solidFill>
              </a:rPr>
              <a:t>Identifies vital few causes (80/20)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0" y="3840480"/>
            <a:ext cx="36576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3C5FD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" y="13716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563EB"/>
                </a:solidFill>
              </a:rPr>
              <a:t>3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77240" y="1371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📊 Pareto Chart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0" y="182880"/>
            <a:ext cx="137160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D4ED8"/>
                </a:solidFill>
              </a:rPr>
              <a:t>7QC Tools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804672"/>
            <a:ext cx="4937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Pareto Chart — Defect Frequency (count) | 80/20 Analysis</a:t>
            </a:r>
            <a:endParaRPr lang="en-US" sz="9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65760" y="1005840"/>
            <a:ext cx="4937760" cy="274320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5669280" y="822960"/>
            <a:ext cx="3017520" cy="2971800"/>
          </a:xfrm>
          <a:prstGeom prst="roundRect">
            <a:avLst/>
          </a:prstGeom>
          <a:solidFill>
            <a:srgbClr val="F8FAFC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806440" y="9144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563EB"/>
                </a:solidFill>
              </a:rPr>
              <a:t>📋 Key Findings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5806440" y="1280160"/>
            <a:ext cx="274320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6 categories analyzed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Top category: Long Wait Times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80/20 rule applied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Vital few identified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6355080" y="3337560"/>
            <a:ext cx="1645920" cy="292608"/>
          </a:xfrm>
          <a:prstGeom prst="roundRect">
            <a:avLst/>
          </a:prstGeom>
          <a:solidFill>
            <a:srgbClr val="FDE68A"/>
          </a:solidFill>
          <a:ln w="19050">
            <a:solidFill>
              <a:srgbClr val="D9770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355080" y="3337560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2400E"/>
                </a:solidFill>
              </a:rPr>
              <a:t>AT-RISK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57200" y="3931920"/>
            <a:ext cx="8229600" cy="685800"/>
          </a:xfrm>
          <a:prstGeom prst="roundRect">
            <a:avLst/>
          </a:prstGeom>
          <a:solidFill>
            <a:srgbClr val="F0FDF4"/>
          </a:solidFill>
          <a:ln w="25400">
            <a:solidFill>
              <a:srgbClr val="16A34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94360" y="4005072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</a:rPr>
              <a:t>✅ Recommendation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94360" y="427939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</a:rPr>
              <a:t>Execute corrective action on top 3 contributors to eliminate 78% of defects; assign Quality Lead; complete within 14 days.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🐟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274320" y="210312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Tool 4 of 5: Fishbone/Ishikawa Diagram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1440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FDBFE"/>
                </a:solidFill>
              </a:rPr>
              <a:t>Ishikawa root cause analysis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0" y="3840480"/>
            <a:ext cx="36576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3C5FD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Shape 1"/>
          <p:cNvSpPr/>
          <p:nvPr/>
        </p:nvSpPr>
        <p:spPr>
          <a:xfrm>
            <a:off x="274320" y="13716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563EB"/>
                </a:solidFill>
              </a:rPr>
              <a:t>4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3716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🐟 Fishbone/Ishikawa Diagram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0" y="182880"/>
            <a:ext cx="137160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D4ED8"/>
                </a:solidFill>
              </a:rPr>
              <a:t>Visual Overview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57200" y="822960"/>
            <a:ext cx="5029200" cy="411480"/>
          </a:xfrm>
          <a:prstGeom prst="roundRect">
            <a:avLst/>
          </a:prstGeom>
          <a:solidFill>
            <a:srgbClr val="FEE2E2"/>
          </a:solidFill>
          <a:ln w="25400">
            <a:solidFill>
              <a:srgbClr val="DC262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868680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</a:rPr>
              <a:t>Problem: Low Customer Satisfaction Score</a:t>
            </a:r>
            <a:endParaRPr lang="en-US" sz="11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" y="1325880"/>
            <a:ext cx="5029200" cy="246888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5669280" y="822960"/>
            <a:ext cx="3017520" cy="2971800"/>
          </a:xfrm>
          <a:prstGeom prst="roundRect">
            <a:avLst/>
          </a:prstGeom>
          <a:solidFill>
            <a:srgbClr val="F8FAFC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806440" y="9144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63EB"/>
                </a:solidFill>
              </a:rPr>
              <a:t>📋 Key Findings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5806440" y="1234440"/>
            <a:ext cx="274320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Total Causes: 24</a:t>
            </a:r>
            <a:endParaRPr lang="en-US" sz="900" dirty="0"/>
          </a:p>
          <a:p>
            <a:pPr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Active Categories: 6/6</a:t>
            </a:r>
            <a:endParaRPr lang="en-US" sz="900" dirty="0"/>
          </a:p>
          <a:p>
            <a:pPr indent="0" marL="0">
              <a:lnSpc>
                <a:spcPts val="1300"/>
              </a:lnSpc>
              <a:buNone/>
            </a:pPr>
            <a:endParaRPr lang="en-US" sz="900" dirty="0"/>
          </a:p>
          <a:p>
            <a:pPr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Ishikawa Analysis:</a:t>
            </a:r>
            <a:endParaRPr lang="en-US" sz="900" dirty="0"/>
          </a:p>
          <a:p>
            <a:pPr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6M methodology applied</a:t>
            </a:r>
            <a:endParaRPr lang="en-US" sz="900" dirty="0"/>
          </a:p>
          <a:p>
            <a:pPr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Root causes mapped</a:t>
            </a:r>
            <a:endParaRPr lang="en-US" sz="900" dirty="0"/>
          </a:p>
          <a:p>
            <a:pPr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Visual cause-effect diagram</a:t>
            </a:r>
            <a:endParaRPr lang="en-US" sz="900" dirty="0"/>
          </a:p>
          <a:p>
            <a:pPr indent="0" marL="0">
              <a:lnSpc>
                <a:spcPts val="1300"/>
              </a:lnSpc>
              <a:buNone/>
            </a:pPr>
            <a:endParaRPr lang="en-US" sz="900" dirty="0"/>
          </a:p>
          <a:p>
            <a:pPr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Next Steps:</a:t>
            </a:r>
            <a:endParaRPr lang="en-US" sz="900" dirty="0"/>
          </a:p>
          <a:p>
            <a:pPr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Verify top causes with data</a:t>
            </a:r>
            <a:endParaRPr lang="en-US" sz="900" dirty="0"/>
          </a:p>
          <a:p>
            <a:pPr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Prioritize for action</a:t>
            </a:r>
            <a:endParaRPr lang="en-US" sz="900" dirty="0"/>
          </a:p>
          <a:p>
            <a:pPr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Assign countermeasures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6355080" y="3337560"/>
            <a:ext cx="1645920" cy="292608"/>
          </a:xfrm>
          <a:prstGeom prst="roundRect">
            <a:avLst/>
          </a:prstGeom>
          <a:solidFill>
            <a:srgbClr val="FDE68A"/>
          </a:solidFill>
          <a:ln w="19050">
            <a:solidFill>
              <a:srgbClr val="D97706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355080" y="3337560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2400E"/>
                </a:solidFill>
              </a:rPr>
              <a:t>AT-RISK</a:t>
            </a:r>
            <a:endParaRPr lang="en-US" sz="800" dirty="0"/>
          </a:p>
        </p:txBody>
      </p:sp>
      <p:sp>
        <p:nvSpPr>
          <p:cNvPr id="15" name="Shape 12"/>
          <p:cNvSpPr/>
          <p:nvPr/>
        </p:nvSpPr>
        <p:spPr>
          <a:xfrm>
            <a:off x="457200" y="3931920"/>
            <a:ext cx="8229600" cy="685800"/>
          </a:xfrm>
          <a:prstGeom prst="roundRect">
            <a:avLst/>
          </a:prstGeom>
          <a:solidFill>
            <a:srgbClr val="F0FDF4"/>
          </a:solidFill>
          <a:ln w="25400">
            <a:solidFill>
              <a:srgbClr val="16A34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94360" y="4005072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</a:rPr>
              <a:t>✅ Recommendation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594360" y="427939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</a:rPr>
              <a:t>Validate Method-category causes with data and assign owners; Quality Team to complete root cause verification within 5 days.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Shape 1"/>
          <p:cNvSpPr/>
          <p:nvPr/>
        </p:nvSpPr>
        <p:spPr>
          <a:xfrm>
            <a:off x="274320" y="13716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563EB"/>
                </a:solidFill>
              </a:rPr>
              <a:t>4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3716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🐟 Fishbone/Ishikawa Diagram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0" y="182880"/>
            <a:ext cx="137160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D4ED8"/>
                </a:solidFill>
              </a:rPr>
              <a:t>Cause Analysis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57200" y="822960"/>
            <a:ext cx="2423160" cy="228600"/>
          </a:xfrm>
          <a:prstGeom prst="roundRect">
            <a:avLst/>
          </a:prstGeom>
          <a:solidFill>
            <a:srgbClr val="DBEAFE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841248"/>
            <a:ext cx="224028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40AF"/>
                </a:solidFill>
              </a:rPr>
              <a:t>Man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1078992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900" dirty="0">
                <a:solidFill>
                  <a:srgbClr val="374151"/>
                </a:solidFill>
              </a:rPr>
              <a:t>Insufficient training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High staff turnover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Lack of product knowledge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Poor communication skills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017520" y="822960"/>
            <a:ext cx="2423160" cy="228600"/>
          </a:xfrm>
          <a:prstGeom prst="roundRect">
            <a:avLst/>
          </a:prstGeom>
          <a:solidFill>
            <a:srgbClr val="F3E8FF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108960" y="841248"/>
            <a:ext cx="224028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D28D9"/>
                </a:solidFill>
              </a:rPr>
              <a:t>Machine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108960" y="1078992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900" dirty="0">
                <a:solidFill>
                  <a:srgbClr val="374151"/>
                </a:solidFill>
              </a:rPr>
              <a:t>Slow CRM system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Frequent system crashes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Outdated phone system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Inadequate chat platform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57200" y="1783080"/>
            <a:ext cx="2423160" cy="228600"/>
          </a:xfrm>
          <a:prstGeom prst="roundRect">
            <a:avLst/>
          </a:prstGeom>
          <a:solidFill>
            <a:srgbClr val="DCFCE7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1801368"/>
            <a:ext cx="224028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A34A"/>
                </a:solidFill>
              </a:rPr>
              <a:t>Method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48640" y="2039112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900" dirty="0">
                <a:solidFill>
                  <a:srgbClr val="374151"/>
                </a:solidFill>
              </a:rPr>
              <a:t>No standard scripts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Inconsistent escalation process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Long approval chains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No first-call resolution focus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017520" y="1783080"/>
            <a:ext cx="2423160" cy="228600"/>
          </a:xfrm>
          <a:prstGeom prst="roundRect">
            <a:avLst/>
          </a:prstGeom>
          <a:solidFill>
            <a:srgbClr val="FEF3C7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108960" y="1801368"/>
            <a:ext cx="224028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97706"/>
                </a:solidFill>
              </a:rPr>
              <a:t>Material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108960" y="2039112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900" dirty="0">
                <a:solidFill>
                  <a:srgbClr val="374151"/>
                </a:solidFill>
              </a:rPr>
              <a:t>Incomplete customer data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Poorly written knowledge base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Outdated FAQs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Missing product documentation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2743200"/>
            <a:ext cx="2423160" cy="228600"/>
          </a:xfrm>
          <a:prstGeom prst="roundRect">
            <a:avLst/>
          </a:prstGeom>
          <a:solidFill>
            <a:srgbClr val="FFE4E6"/>
          </a:solidFill>
          <a:ln w="25400">
            <a:solidFill>
              <a:srgbClr val="F43F5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2761488"/>
            <a:ext cx="224028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E123C"/>
                </a:solidFill>
              </a:rPr>
              <a:t>Measurement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48640" y="2999232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900" dirty="0">
                <a:solidFill>
                  <a:srgbClr val="374151"/>
                </a:solidFill>
              </a:rPr>
              <a:t>No quality monitoring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Inconsistent survey methods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Delayed feedback collection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No CSAT benchmarking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017520" y="2743200"/>
            <a:ext cx="2423160" cy="228600"/>
          </a:xfrm>
          <a:prstGeom prst="roundRect">
            <a:avLst/>
          </a:prstGeom>
          <a:solidFill>
            <a:srgbClr val="CCFBF1"/>
          </a:solidFill>
          <a:ln w="25400">
            <a:solidFill>
              <a:srgbClr val="14B8A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108960" y="2761488"/>
            <a:ext cx="224028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766E"/>
                </a:solidFill>
              </a:rPr>
              <a:t>Mother Nature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108960" y="2999232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900" dirty="0">
                <a:solidFill>
                  <a:srgbClr val="374151"/>
                </a:solidFill>
              </a:rPr>
              <a:t>Noisy work environment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Poor seating ergonomics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High call volume periods</a:t>
            </a:r>
            <a:endParaRPr lang="en-US" sz="900" dirty="0"/>
          </a:p>
          <a:p>
            <a:r>
              <a:rPr lang="en-US" sz="900" dirty="0">
                <a:solidFill>
                  <a:srgbClr val="374151"/>
                </a:solidFill>
              </a:rPr>
              <a:t>Remote work tech issues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5669280" y="822960"/>
            <a:ext cx="3017520" cy="2971800"/>
          </a:xfrm>
          <a:prstGeom prst="roundRect">
            <a:avLst/>
          </a:prstGeom>
          <a:solidFill>
            <a:srgbClr val="F8FAFC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806440" y="9144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63EB"/>
                </a:solidFill>
              </a:rPr>
              <a:t>📋 Key Findings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806440" y="1234440"/>
            <a:ext cx="2743200" cy="1874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Total Causes: 24 identified</a:t>
            </a:r>
            <a:endParaRPr lang="en-US" sz="900" dirty="0"/>
          </a:p>
          <a:p>
            <a:pPr indent="0" marL="0">
              <a:lnSpc>
                <a:spcPts val="14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Categories: 6 of 6 have causes</a:t>
            </a:r>
            <a:endParaRPr lang="en-US" sz="900" dirty="0"/>
          </a:p>
          <a:p>
            <a:pPr indent="0" marL="0">
              <a:lnSpc>
                <a:spcPts val="14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Problem: Low Customer Satisfaction Score</a:t>
            </a:r>
            <a:endParaRPr lang="en-US" sz="900" dirty="0"/>
          </a:p>
          <a:p>
            <a:pPr indent="0" marL="0">
              <a:lnSpc>
                <a:spcPts val="1400"/>
              </a:lnSpc>
              <a:buNone/>
            </a:pPr>
            <a:endParaRPr lang="en-US" sz="900" dirty="0"/>
          </a:p>
          <a:p>
            <a:pPr indent="0" marL="0">
              <a:lnSpc>
                <a:spcPts val="14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Top Categories:</a:t>
            </a:r>
            <a:endParaRPr lang="en-US" sz="900" dirty="0"/>
          </a:p>
          <a:p>
            <a:pPr indent="0" marL="0">
              <a:lnSpc>
                <a:spcPts val="14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Man: 4 cause(s)</a:t>
            </a:r>
            <a:endParaRPr lang="en-US" sz="900" dirty="0"/>
          </a:p>
          <a:p>
            <a:pPr indent="0" marL="0">
              <a:lnSpc>
                <a:spcPts val="14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Machine: 4 cause(s)</a:t>
            </a:r>
            <a:endParaRPr lang="en-US" sz="900" dirty="0"/>
          </a:p>
          <a:p>
            <a:pPr indent="0" marL="0">
              <a:lnSpc>
                <a:spcPts val="14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Method: 4 cause(s)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355080" y="3337560"/>
            <a:ext cx="1645920" cy="292608"/>
          </a:xfrm>
          <a:prstGeom prst="roundRect">
            <a:avLst/>
          </a:prstGeom>
          <a:solidFill>
            <a:srgbClr val="FDE68A"/>
          </a:solidFill>
          <a:ln w="19050">
            <a:solidFill>
              <a:srgbClr val="D9770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55080" y="3337560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2400E"/>
                </a:solidFill>
              </a:rPr>
              <a:t>AT-RISK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457200" y="3931920"/>
            <a:ext cx="8229600" cy="685800"/>
          </a:xfrm>
          <a:prstGeom prst="roundRect">
            <a:avLst/>
          </a:prstGeom>
          <a:solidFill>
            <a:srgbClr val="F0FDF4"/>
          </a:solidFill>
          <a:ln w="25400">
            <a:solidFill>
              <a:srgbClr val="16A3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94360" y="4005072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</a:rPr>
              <a:t>✅ Recommendation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94360" y="427939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</a:rPr>
              <a:t>Verify top causes with data collection; prioritize for 5 Whys deep-dive; assign countermeasures to each validated root cause.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Agenda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45720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896112"/>
            <a:ext cx="5029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8A"/>
                </a:solidFill>
              </a:rPr>
              <a:t>📋  Executive Summary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858000" y="89611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Slide 3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40080" y="107899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Project overview, goals, and key findings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1325880"/>
            <a:ext cx="8229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399032"/>
            <a:ext cx="5029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8A"/>
                </a:solidFill>
              </a:rPr>
              <a:t>💡  Key Insights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0" y="139903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Slide 4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40080" y="158191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Analysis results across all tools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" y="1828800"/>
            <a:ext cx="8229600" cy="45720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1901952"/>
            <a:ext cx="5029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8A"/>
                </a:solidFill>
              </a:rPr>
              <a:t>📊  SWOT Analysis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858000" y="190195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Slide 5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40080" y="208483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Strategic strengths, weaknesses, opportunities, threats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" y="2331720"/>
            <a:ext cx="8229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2404872"/>
            <a:ext cx="5029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8A"/>
                </a:solidFill>
              </a:rPr>
              <a:t>🔍  Root Cause Summary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858000" y="240487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Slide 6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40080" y="258775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Identified root causes and themes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2834640"/>
            <a:ext cx="8229600" cy="45720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" y="2907792"/>
            <a:ext cx="5029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8A"/>
                </a:solidFill>
              </a:rPr>
              <a:t>📊  Performance Snapshot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858000" y="290779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Slide 7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40080" y="309067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Metrics, progress, and status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57200" y="3337560"/>
            <a:ext cx="8229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" y="3410712"/>
            <a:ext cx="5029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8A"/>
                </a:solidFill>
              </a:rPr>
              <a:t>✅  Priority Recommendations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858000" y="341071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Slide 8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40080" y="359359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Key actions and next steps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57200" y="3840480"/>
            <a:ext cx="8229600" cy="45720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" y="3913632"/>
            <a:ext cx="5029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8A"/>
                </a:solidFill>
              </a:rPr>
              <a:t>📅  30-Day Roadmap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858000" y="391363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Slide 9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0080" y="409651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Implementation timeline and milestones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57200" y="4343400"/>
            <a:ext cx="8229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0080" y="4416552"/>
            <a:ext cx="5029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8A"/>
                </a:solidFill>
              </a:rPr>
              <a:t>🔧  Detailed Tool Outputs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858000" y="441655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Slides 10+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40080" y="459943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 tools with analysis visuals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📏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274320" y="210312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Tool 5 of 5: Control Chart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1440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FDBFE"/>
                </a:solidFill>
              </a:rPr>
              <a:t>Process stability assessment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0" y="3840480"/>
            <a:ext cx="36576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3C5FD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" y="13716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563EB"/>
                </a:solidFill>
              </a:rPr>
              <a:t>5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77240" y="1371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📏 Control Chart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0" y="182880"/>
            <a:ext cx="137160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D4ED8"/>
                </a:solidFill>
              </a:rPr>
              <a:t>7QC Tools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804672"/>
            <a:ext cx="4937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Control Chart — Process Variable (units) | UCL/LCL Limits</a:t>
            </a:r>
            <a:endParaRPr lang="en-US" sz="9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65760" y="1005840"/>
            <a:ext cx="4937760" cy="274320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5669280" y="822960"/>
            <a:ext cx="3017520" cy="2971800"/>
          </a:xfrm>
          <a:prstGeom prst="roundRect">
            <a:avLst/>
          </a:prstGeom>
          <a:solidFill>
            <a:srgbClr val="F8FAFC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806440" y="9144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563EB"/>
                </a:solidFill>
              </a:rPr>
              <a:t>📋 Key Findings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5806440" y="1280160"/>
            <a:ext cx="274320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Two points exceeded UCL, indicating special-cause variation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Run of 7 points below centerline detected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Process mean shifted 1.2σ from target</a:t>
            </a:r>
            <a:endParaRPr lang="en-US" sz="950" dirty="0"/>
          </a:p>
          <a:p>
            <a:pPr>
              <a:lnSpc>
                <a:spcPts val="1600"/>
              </a:lnSpc>
            </a:pPr>
            <a:r>
              <a:rPr lang="en-US" sz="950" dirty="0">
                <a:solidFill>
                  <a:srgbClr val="374151"/>
                </a:solidFill>
              </a:rPr>
              <a:t>Variation increasing in recent 5 observations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6355080" y="3337560"/>
            <a:ext cx="1645920" cy="292608"/>
          </a:xfrm>
          <a:prstGeom prst="roundRect">
            <a:avLst/>
          </a:prstGeom>
          <a:solidFill>
            <a:srgbClr val="FECACA"/>
          </a:solidFill>
          <a:ln w="19050">
            <a:solidFill>
              <a:srgbClr val="DC262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355080" y="3337560"/>
            <a:ext cx="1645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91B1B"/>
                </a:solidFill>
              </a:rPr>
              <a:t>OUT-OF-CONTROL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57200" y="3931920"/>
            <a:ext cx="8229600" cy="685800"/>
          </a:xfrm>
          <a:prstGeom prst="roundRect">
            <a:avLst/>
          </a:prstGeom>
          <a:solidFill>
            <a:srgbClr val="F0FDF4"/>
          </a:solidFill>
          <a:ln w="25400">
            <a:solidFill>
              <a:srgbClr val="16A34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94360" y="4005072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</a:rPr>
              <a:t>✅ Recommendation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94360" y="427939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</a:rPr>
              <a:t>Run immediate 5 Whys Analysis on UCL violations to identify special cause; assign Shift Supervisor; complete before next shift.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</a:rPr>
              <a:t>Thank You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FDBFE"/>
                </a:solidFill>
              </a:rPr>
              <a:t>For your commitment to quality excellence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32918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E0E7FF"/>
                </a:solidFill>
              </a:rPr>
              <a:t> AI-QIS Quality Innovation Suite</a:t>
            </a:r>
            <a:endParaRPr lang="en-US" sz="1400" dirty="0"/>
          </a:p>
          <a:p>
            <a:pPr algn="ctr"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E0E7FF"/>
                </a:solidFill>
              </a:rPr>
              <a:t>SME Assistant</a:t>
            </a:r>
            <a:endParaRPr lang="en-US" sz="1400" dirty="0"/>
          </a:p>
          <a:p>
            <a:pPr algn="ctr"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E0E7FF"/>
                </a:solidFill>
              </a:rPr>
              <a:t>2025-12-20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3C5FD"/>
                </a:solidFill>
              </a:rPr>
              <a:t>Generated by AI-QIS Professional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Executive Summary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8412480" cy="502920"/>
          </a:xfrm>
          <a:prstGeom prst="roundRect">
            <a:avLst/>
          </a:prstGeom>
          <a:solidFill>
            <a:srgbClr val="FEF2F2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868680"/>
            <a:ext cx="73152" cy="50292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941832"/>
            <a:ext cx="804672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• Problem: Current average customer service response time is 48 hours, well above industry benchmark of 4 hours.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435608"/>
            <a:ext cx="8412480" cy="502920"/>
          </a:xfrm>
          <a:prstGeom prst="roundRect">
            <a:avLst/>
          </a:prstGeom>
          <a:solidFill>
            <a:srgbClr val="F0FDF4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35608"/>
            <a:ext cx="73152" cy="50292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508760"/>
            <a:ext cx="804672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• Goal: Reduce average response time from 48 hours to 4 hours within 6 months, improve CSAT.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002536"/>
            <a:ext cx="8412480" cy="502920"/>
          </a:xfrm>
          <a:prstGeom prst="roundRect">
            <a:avLst/>
          </a:prstGeom>
          <a:solidFill>
            <a:srgbClr val="FEF3C7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2002536"/>
            <a:ext cx="73152" cy="50292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075688"/>
            <a:ext cx="804672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• Scope: Customer service team (15 agents), CRM system, chatbot implementation, knowledge base, escalation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569464"/>
            <a:ext cx="8412480" cy="502920"/>
          </a:xfrm>
          <a:prstGeom prst="roundRect">
            <a:avLst/>
          </a:prstGeom>
          <a:solidFill>
            <a:srgbClr val="F0FDF4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569464"/>
            <a:ext cx="73152" cy="50292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2642616"/>
            <a:ext cx="804672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• Performance metrics: baseline 48 hours, target 4 hours, current 24 hours.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3136392"/>
            <a:ext cx="8412480" cy="502920"/>
          </a:xfrm>
          <a:prstGeom prst="roundRect">
            <a:avLst/>
          </a:prstGeom>
          <a:solidFill>
            <a:srgbClr val="EFF6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3136392"/>
            <a:ext cx="73152" cy="5029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3209544"/>
            <a:ext cx="804672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• Key Insight: 24 causes across 6 categories.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Key Insights Across All Tools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274320" y="822960"/>
            <a:ext cx="4114800" cy="1554480"/>
          </a:xfrm>
          <a:prstGeom prst="roundRect">
            <a:avLst/>
          </a:prstGeom>
          <a:solidFill>
            <a:srgbClr val="FEF2F2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89611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</a:rPr>
              <a:t>🔴 Performance Gaps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3840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Response time 48 hours exceeds benchmark (4 hours)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CSAT score 65% below target (85%)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Customer churn rate 12% annually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Negative social media reviews: 15 per month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4572000" y="822960"/>
            <a:ext cx="4114800" cy="1554480"/>
          </a:xfrm>
          <a:prstGeom prst="roundRect">
            <a:avLst/>
          </a:prstGeom>
          <a:solidFill>
            <a:srgbClr val="F0FDF4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663440" y="89611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</a:rPr>
              <a:t>📈 Trend / Variation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09160" y="1188720"/>
            <a:ext cx="3840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Avg Response Time: Baseline 48 hours → Current 24 hours → Target 4 hours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CSAT Score: Baseline 65 % → Current 72 % → Target 85 %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Customer Churn Rate: Baseline 12 % → Current 9 % → Target 5 %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First Contact Resolution: Baseline 45 % → Current 58 % → Target 75 %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74320" y="2560320"/>
            <a:ext cx="4114800" cy="1554480"/>
          </a:xfrm>
          <a:prstGeom prst="roundRect">
            <a:avLst/>
          </a:prstGeom>
          <a:solidFill>
            <a:srgbClr val="F5F3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63347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C3AED"/>
                </a:solidFill>
              </a:rPr>
              <a:t>👷 Resource / Capability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2926080"/>
            <a:ext cx="3840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Cross-functional team of 3 members assigned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Project lead: Rachel Lim (CX Manager)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Timeline: 2025-12-15 to 2026-06-15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[S] Experienced customer service team (avg 5 years)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572000" y="2560320"/>
            <a:ext cx="4114800" cy="1554480"/>
          </a:xfrm>
          <a:prstGeom prst="roundRect">
            <a:avLst/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263347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97706"/>
                </a:solidFill>
              </a:rPr>
              <a:t>🎯 Opportunity / Risk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09160" y="2926080"/>
            <a:ext cx="3840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[O] AI chatbot can handle 60% of routine queries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[O] Competitor response time is 12 hours (we can beat)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[T] New competitor launching 24/7 AI support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[T] Rising customer expectations post-pandemic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SWOT Analysis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274320" y="822960"/>
            <a:ext cx="4114800" cy="1554480"/>
          </a:xfrm>
          <a:prstGeom prst="roundRect">
            <a:avLst/>
          </a:prstGeom>
          <a:solidFill>
            <a:srgbClr val="F0FDF4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914400"/>
            <a:ext cx="274320" cy="274320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9144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91440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803D"/>
                </a:solidFill>
              </a:rPr>
              <a:t>STRENGTHS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11480" y="1280160"/>
            <a:ext cx="3840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Experienced customer service team (avg 5 years) (8)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Strong CRM system with automation capability (7)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Management commitment to CX improvement (9)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Budget approved for chatbot implementation (7)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0" y="822960"/>
            <a:ext cx="4114800" cy="1554480"/>
          </a:xfrm>
          <a:prstGeom prst="roundRect">
            <a:avLst/>
          </a:prstGeom>
          <a:solidFill>
            <a:srgbClr val="FFF7ED"/>
          </a:solidFill>
          <a:ln w="25400">
            <a:solidFill>
              <a:srgbClr val="F9731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63440" y="914400"/>
            <a:ext cx="274320" cy="274320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10" name="Text 8"/>
          <p:cNvSpPr/>
          <p:nvPr/>
        </p:nvSpPr>
        <p:spPr>
          <a:xfrm>
            <a:off x="4663440" y="9144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W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0" y="91440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2410C"/>
                </a:solidFill>
              </a:rPr>
              <a:t>WEAKNESSES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09160" y="1280160"/>
            <a:ext cx="3840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No 24/7 support coverage currently (8)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Limited knowledge base (only 20 FAQs) (6)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Staff resistance to new technology (7)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No real-time customer sentiment tracking (5)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74320" y="2560320"/>
            <a:ext cx="4114800" cy="1554480"/>
          </a:xfrm>
          <a:prstGeom prst="roundRect">
            <a:avLst/>
          </a:prstGeom>
          <a:solidFill>
            <a:srgbClr val="EFF6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651760"/>
            <a:ext cx="274320" cy="27432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26517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O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265176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D4ED8"/>
                </a:solidFill>
              </a:rPr>
              <a:t>OPPORTUNITIES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11480" y="3017520"/>
            <a:ext cx="3840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AI chatbot can handle 60% of routine queries (9)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Competitor response time is 12 hours (we can beat) (8)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Customer willing to pay premium for fast support (7)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Integration with social media for proactive sup... (6)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572000" y="2560320"/>
            <a:ext cx="4114800" cy="1554480"/>
          </a:xfrm>
          <a:prstGeom prst="roundRect">
            <a:avLst/>
          </a:prstGeom>
          <a:solidFill>
            <a:srgbClr val="FEF2F2"/>
          </a:solidFill>
          <a:ln w="25400">
            <a:solidFill>
              <a:srgbClr val="EF4444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63440" y="2651760"/>
            <a:ext cx="274320" cy="2743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20" name="Text 18"/>
          <p:cNvSpPr/>
          <p:nvPr/>
        </p:nvSpPr>
        <p:spPr>
          <a:xfrm>
            <a:off x="4663440" y="26517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029200" y="265176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91C1C"/>
                </a:solidFill>
              </a:rPr>
              <a:t>THREATS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709160" y="3017520"/>
            <a:ext cx="3840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New competitor launching 24/7 AI support (8)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Rising customer expectations post-pandemic (7)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Staff turnover in customer service industry (6)</a:t>
            </a:r>
            <a:endParaRPr lang="en-US" sz="900" dirty="0"/>
          </a:p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374151"/>
                </a:solidFill>
              </a:rPr>
              <a:t>• Economic downturn may reduce CX budget (5)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Root Cause Summary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8412480" cy="3474720"/>
          </a:xfrm>
          <a:prstGeom prst="roundRect">
            <a:avLst/>
          </a:prstGeom>
          <a:solidFill>
            <a:srgbClr val="FEF2F2"/>
          </a:solidFill>
          <a:ln w="25400">
            <a:solidFill>
              <a:srgbClr val="DC262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05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2626"/>
                </a:solidFill>
              </a:rPr>
              <a:t>🔍 Synthesized Root Cause Themes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374151"/>
                </a:solidFill>
              </a:rPr>
              <a:t>Low Customer Satisfaction Score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965960"/>
            <a:ext cx="8046720" cy="411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2039112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1B1B"/>
                </a:solidFill>
              </a:rPr>
              <a:t>• Man (People): 4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2404872"/>
            <a:ext cx="8046720" cy="411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478024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1B1B"/>
                </a:solidFill>
              </a:rPr>
              <a:t>• Machine: 4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48640" y="2843784"/>
            <a:ext cx="8046720" cy="411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916936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1B1B"/>
                </a:solidFill>
              </a:rPr>
              <a:t>• Method: 4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3282696"/>
            <a:ext cx="8046720" cy="411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" y="335584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1B1B"/>
                </a:solidFill>
              </a:rPr>
              <a:t>• Long Wait Times: 33.5% of total (52/155)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" y="3721608"/>
            <a:ext cx="8046720" cy="411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379476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1B1B"/>
                </a:solidFill>
              </a:rPr>
              <a:t>• 24 causes across 6 categories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Performance Snapshot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274320" y="868680"/>
            <a:ext cx="5486400" cy="2743200"/>
          </a:xfrm>
          <a:prstGeom prst="roundRect">
            <a:avLst/>
          </a:prstGeom>
          <a:solidFill>
            <a:srgbClr val="EFF6FF"/>
          </a:solidFill>
          <a:ln w="25400">
            <a:solidFill>
              <a:srgbClr val="2563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41832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63EB"/>
                </a:solidFill>
              </a:rPr>
              <a:t>📊 Performance Metrics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11480" y="123444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2937"/>
                </a:solidFill>
              </a:rPr>
              <a:t>Characteristic: </a:t>
            </a:r>
            <a:pPr indent="0" marL="0">
              <a:buNone/>
            </a:pPr>
            <a:r>
              <a:rPr lang="en-US" sz="900" b="1" dirty="0">
                <a:solidFill>
                  <a:srgbClr val="2563EB"/>
                </a:solidFill>
              </a:rPr>
              <a:t>Smaller is Better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11480" y="146304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</a:rPr>
              <a:t>Reduce the metric toward target. Improvement is achieved when values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1737360"/>
          <a:ext cx="5212080" cy="1188720"/>
        </p:xfrm>
        <a:graphic>
          <a:graphicData uri="http://schemas.openxmlformats.org/drawingml/2006/table">
            <a:tbl>
              <a:tblPr/>
              <a:tblGrid>
                <a:gridCol w="1371600"/>
                <a:gridCol w="1645920"/>
                <a:gridCol w="2194560"/>
              </a:tblGrid>
              <a:tr h="2971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Metric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Value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Status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8A"/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Baseline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48 hours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64748B"/>
                          </a:solidFill>
                        </a:rPr>
                        <a:t>Starting point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Current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24 hours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D97706"/>
                          </a:solidFill>
                        </a:rPr>
                        <a:t>In progress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Target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 hours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</a:rPr>
                        <a:t>In Progress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11480" y="306324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</a:rPr>
              <a:t>↓ 50.0% improvement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11480" y="333756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Gap to target: 20.0 hours remaining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5943600" y="868680"/>
            <a:ext cx="3017520" cy="2743200"/>
          </a:xfrm>
          <a:prstGeom prst="roundRect">
            <a:avLst/>
          </a:prstGeom>
          <a:solidFill>
            <a:srgbClr val="F0FDF4"/>
          </a:solidFill>
          <a:ln w="25400">
            <a:solidFill>
              <a:srgbClr val="16A34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035040" y="941832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A34A"/>
                </a:solidFill>
              </a:rPr>
              <a:t>📈 Progress Chart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6355080" y="1325880"/>
            <a:ext cx="640080" cy="1463040"/>
          </a:xfrm>
          <a:prstGeom prst="rect">
            <a:avLst/>
          </a:prstGeom>
          <a:solidFill>
            <a:srgbClr val="64748B"/>
          </a:solidFill>
          <a:ln/>
        </p:spPr>
      </p:sp>
      <p:sp>
        <p:nvSpPr>
          <p:cNvPr id="13" name="Text 10"/>
          <p:cNvSpPr/>
          <p:nvPr/>
        </p:nvSpPr>
        <p:spPr>
          <a:xfrm>
            <a:off x="6263640" y="1124712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4748B"/>
                </a:solidFill>
              </a:rPr>
              <a:t>48 hours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6217920" y="28803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4748B"/>
                </a:solidFill>
              </a:rPr>
              <a:t>Baseline</a:t>
            </a:r>
            <a:endParaRPr lang="en-US" sz="800" dirty="0"/>
          </a:p>
        </p:txBody>
      </p:sp>
      <p:sp>
        <p:nvSpPr>
          <p:cNvPr id="15" name="Shape 12"/>
          <p:cNvSpPr/>
          <p:nvPr/>
        </p:nvSpPr>
        <p:spPr>
          <a:xfrm>
            <a:off x="7132320" y="2123902"/>
            <a:ext cx="640080" cy="66501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6" name="Text 13"/>
          <p:cNvSpPr/>
          <p:nvPr/>
        </p:nvSpPr>
        <p:spPr>
          <a:xfrm>
            <a:off x="7040880" y="1922734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563EB"/>
                </a:solidFill>
              </a:rPr>
              <a:t>24 hours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6995160" y="28803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4748B"/>
                </a:solidFill>
              </a:rPr>
              <a:t>Current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7909560" y="2496312"/>
            <a:ext cx="640080" cy="29260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9" name="Text 16"/>
          <p:cNvSpPr/>
          <p:nvPr/>
        </p:nvSpPr>
        <p:spPr>
          <a:xfrm>
            <a:off x="7818120" y="2295144"/>
            <a:ext cx="822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6A34A"/>
                </a:solidFill>
              </a:rPr>
              <a:t>4 hours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7772400" y="28803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4748B"/>
                </a:solidFill>
              </a:rPr>
              <a:t>Target</a:t>
            </a:r>
            <a:endParaRPr lang="en-US" sz="800" dirty="0"/>
          </a:p>
        </p:txBody>
      </p:sp>
      <p:sp>
        <p:nvSpPr>
          <p:cNvPr id="21" name="Shape 18"/>
          <p:cNvSpPr/>
          <p:nvPr/>
        </p:nvSpPr>
        <p:spPr>
          <a:xfrm>
            <a:off x="274320" y="3749040"/>
            <a:ext cx="8686800" cy="731520"/>
          </a:xfrm>
          <a:prstGeom prst="roundRect">
            <a:avLst/>
          </a:prstGeom>
          <a:solidFill>
            <a:srgbClr val="FEF3C7"/>
          </a:solidFill>
          <a:ln w="25400">
            <a:solidFill>
              <a:srgbClr val="D97706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11480" y="3822192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97706"/>
                </a:solidFill>
              </a:rPr>
              <a:t>📝 Performance Story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411480" y="406908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</a:rPr>
              <a:t>Started at 48 hours, decreased 50.0% to 24 hours. Targeting 4 hours with 20.0 hours gap remaining. Progress is on track.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Priority Recommendations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8412480" cy="3474720"/>
          </a:xfrm>
          <a:prstGeom prst="roundRect">
            <a:avLst/>
          </a:prstGeom>
          <a:solidFill>
            <a:srgbClr val="F0FDF4"/>
          </a:solidFill>
          <a:ln w="25400">
            <a:solidFill>
              <a:srgbClr val="16A3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05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A34A"/>
                </a:solidFill>
              </a:rPr>
              <a:t>✅ High-Impact Actions (Linked to Root Causes)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371600"/>
            <a:ext cx="804672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BF7D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444752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66534"/>
                </a:solidFill>
              </a:rPr>
              <a:t>• Address stakeholder concerns from 1 skeptic/resistor(s)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" y="1938528"/>
            <a:ext cx="804672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BF7D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01168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66534"/>
                </a:solidFill>
              </a:rPr>
              <a:t>• Address top contributor "Long Wait Times" (33.5% impact)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505456"/>
            <a:ext cx="804672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BF7D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578608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66534"/>
                </a:solidFill>
              </a:rPr>
              <a:t>• Investigate Man (People) category (4 causes identified)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3072384"/>
            <a:ext cx="804672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BF7D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3145536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66534"/>
                </a:solidFill>
              </a:rPr>
              <a:t>• Process stable - maintain control chart monitoring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30-Day Roadmap &amp; Next Checkpoint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274320" y="914400"/>
            <a:ext cx="4114800" cy="2743200"/>
          </a:xfrm>
          <a:prstGeom prst="roundRect">
            <a:avLst/>
          </a:prstGeom>
          <a:solidFill>
            <a:srgbClr val="EFF6FF"/>
          </a:solidFill>
          <a:ln w="25400">
            <a:solidFill>
              <a:srgbClr val="2563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0058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63EB"/>
                </a:solidFill>
              </a:rPr>
              <a:t>📋 Action Steps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563EB"/>
                </a:solidFill>
              </a:rPr>
              <a:t>Week 1 — PLAN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" y="1481328"/>
            <a:ext cx="3794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</a:rPr>
              <a:t>• Schedule stakeholder engagement sessions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1847088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6A34A"/>
                </a:solidFill>
              </a:rPr>
              <a:t>Week 2 — DO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02920" y="2048256"/>
            <a:ext cx="3794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</a:rPr>
              <a:t>• Validate Man (People) root causes with data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57200" y="2414016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97706"/>
                </a:solidFill>
              </a:rPr>
              <a:t>Week 3 — CHECK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2615184"/>
            <a:ext cx="3794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</a:rPr>
              <a:t>• Review results against targets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457200" y="2980944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7C3AED"/>
                </a:solidFill>
              </a:rPr>
              <a:t>Week 4 — ACT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02920" y="3182112"/>
            <a:ext cx="3794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</a:rPr>
              <a:t>• Continue control chart monitoring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4572000" y="914400"/>
            <a:ext cx="4114800" cy="2743200"/>
          </a:xfrm>
          <a:prstGeom prst="roundRect">
            <a:avLst/>
          </a:prstGeom>
          <a:solidFill>
            <a:srgbClr val="F0FDF4"/>
          </a:solidFill>
          <a:ln w="254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63440" y="10058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A34A"/>
                </a:solidFill>
              </a:rPr>
              <a:t>🎯 Expected Outcomes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663440" y="13716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66534"/>
                </a:solidFill>
              </a:rPr>
              <a:t>✓ Goal achievement: Reduce average response time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663440" y="164592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66534"/>
                </a:solidFill>
              </a:rPr>
              <a:t>✓ Process insight: Problem: Current average customer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663440" y="19202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66534"/>
                </a:solidFill>
              </a:rPr>
              <a:t>✓ Root cause: 24 causes across 6 categories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663440" y="21945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66534"/>
                </a:solidFill>
              </a:rPr>
              <a:t>✓ Trend: Avg Response Time: Baseline 48 hours →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74320" y="3794760"/>
            <a:ext cx="8595360" cy="640080"/>
          </a:xfrm>
          <a:prstGeom prst="roundRect">
            <a:avLst/>
          </a:prstGeom>
          <a:solidFill>
            <a:srgbClr val="FEF3C7"/>
          </a:solidFill>
          <a:ln w="25400">
            <a:solidFill>
              <a:srgbClr val="D9770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8862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400E"/>
                </a:solidFill>
              </a:rPr>
              <a:t>📅 Project Milestones: 2/7 completed (29%)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029200" y="3886200"/>
            <a:ext cx="3657600" cy="182880"/>
          </a:xfrm>
          <a:prstGeom prst="rect">
            <a:avLst/>
          </a:prstGeom>
          <a:solidFill>
            <a:srgbClr val="E5E7EB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029200" y="3886200"/>
            <a:ext cx="1060704" cy="1828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4160520"/>
            <a:ext cx="214884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16A34A"/>
                </a:solidFill>
              </a:rPr>
              <a:t>✓ Project Kick-off &amp; Team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2606040" y="4160520"/>
            <a:ext cx="214884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16A34A"/>
                </a:solidFill>
              </a:rPr>
              <a:t>✓ Current State Analysis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754880" y="4160520"/>
            <a:ext cx="214884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D97706"/>
                </a:solidFill>
              </a:rPr>
              <a:t>◐ Chatbot Vendor Selection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903720" y="4160520"/>
            <a:ext cx="214884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</a:rPr>
              <a:t>○ Chatbot Development &amp;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229600" y="4160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4A3B8"/>
                </a:solidFill>
              </a:rPr>
              <a:t>+3 more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7772400" y="4846320"/>
            <a:ext cx="9144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4748B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 AI-QIS Quality Innovation Suite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Process Improvement Project Report</dc:title>
  <dc:subject>Quality Management Presentation</dc:subject>
  <dc:creator>SME Assistant</dc:creator>
  <cp:lastModifiedBy>SME Assistant</cp:lastModifiedBy>
  <cp:revision>1</cp:revision>
  <dcterms:created xsi:type="dcterms:W3CDTF">2025-12-20T22:10:35Z</dcterms:created>
  <dcterms:modified xsi:type="dcterms:W3CDTF">2025-12-20T22:10:35Z</dcterms:modified>
</cp:coreProperties>
</file>